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70" r:id="rId6"/>
    <p:sldId id="263" r:id="rId7"/>
    <p:sldId id="258" r:id="rId8"/>
    <p:sldId id="260" r:id="rId9"/>
    <p:sldId id="259" r:id="rId10"/>
    <p:sldId id="261" r:id="rId11"/>
    <p:sldId id="271" r:id="rId12"/>
    <p:sldId id="262" r:id="rId13"/>
    <p:sldId id="264" r:id="rId14"/>
    <p:sldId id="267" r:id="rId15"/>
    <p:sldId id="282" r:id="rId16"/>
    <p:sldId id="266" r:id="rId17"/>
    <p:sldId id="269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88692" autoAdjust="0"/>
  </p:normalViewPr>
  <p:slideViewPr>
    <p:cSldViewPr snapToGrid="0">
      <p:cViewPr varScale="1">
        <p:scale>
          <a:sx n="81" d="100"/>
          <a:sy n="81" d="100"/>
        </p:scale>
        <p:origin x="426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3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FD929-8C51-4CEB-AF45-02A0DAA984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BF52D-CF84-434E-BA3D-09CAA6AD4C8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课还没有上到这边；文档也</a:t>
            </a:r>
            <a:r>
              <a:rPr lang="zh-CN" altLang="en-US"/>
              <a:t>不完整。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代码框架和文档不是终稿，以最后发布发为准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BF52D-CF84-434E-BA3D-09CAA6AD4C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BF52D-CF84-434E-BA3D-09CAA6AD4C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符号表主要在</a:t>
            </a:r>
            <a:r>
              <a:rPr lang="en-US" altLang="zh-CN" dirty="0" err="1"/>
              <a:t>semantic.h</a:t>
            </a:r>
            <a:r>
              <a:rPr lang="zh-CN" altLang="en-US" dirty="0"/>
              <a:t>中定义，中间代码相关数据结构在</a:t>
            </a:r>
            <a:r>
              <a:rPr lang="en-US" altLang="zh-CN" dirty="0" err="1"/>
              <a:t>ir</a:t>
            </a:r>
            <a:r>
              <a:rPr lang="en-US" altLang="zh-CN" dirty="0"/>
              <a:t>_.h</a:t>
            </a:r>
            <a:r>
              <a:rPr lang="zh-CN" altLang="en-US" dirty="0"/>
              <a:t>文件中。</a:t>
            </a:r>
            <a:endParaRPr lang="en-US" altLang="zh-CN" dirty="0"/>
          </a:p>
          <a:p>
            <a:r>
              <a:rPr lang="zh-CN" altLang="en-US" dirty="0"/>
              <a:t>先带大家看一下代码框架里已经定义好的一些结构，然后我们再举个示例看一下怎么用这些数据结构。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BF52D-CF84-434E-BA3D-09CAA6AD4C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GVT</a:t>
            </a:r>
            <a:r>
              <a:rPr lang="zh-CN" altLang="en-US" dirty="0"/>
              <a:t>为什么单独放呢？和运行时的数据存放位置有关。不像局部变量一样放在栈上，地址是固定的，静态存储区。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BF52D-CF84-434E-BA3D-09CAA6AD4C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都在</a:t>
            </a:r>
            <a:r>
              <a:rPr lang="en-US" altLang="zh-CN" dirty="0" err="1"/>
              <a:t>ir</a:t>
            </a:r>
            <a:r>
              <a:rPr lang="zh-CN" altLang="en-US" dirty="0"/>
              <a:t>作用域下</a:t>
            </a:r>
            <a:endParaRPr lang="en-US" altLang="zh-CN" dirty="0"/>
          </a:p>
          <a:p>
            <a:r>
              <a:rPr lang="en-US" altLang="zh-CN" dirty="0"/>
              <a:t>Draw</a:t>
            </a:r>
            <a:r>
              <a:rPr lang="zh-CN" altLang="en-US" dirty="0"/>
              <a:t>函数用于输出标准格式的</a:t>
            </a:r>
            <a:r>
              <a:rPr lang="en-US" altLang="zh-CN" dirty="0"/>
              <a:t>IR</a:t>
            </a:r>
            <a:r>
              <a:rPr lang="zh-CN" altLang="en-US" dirty="0"/>
              <a:t>代码，都已经在代码框架中给出，不用自己写。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BF52D-CF84-434E-BA3D-09CAA6AD4C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由于函数调用指令较为特殊，需额外传入函数调用实参，这里对其进行额外定义。</a:t>
            </a:r>
            <a:r>
              <a:rPr lang="en-US" altLang="zh-CN" dirty="0"/>
              <a:t>Struct </a:t>
            </a:r>
            <a:r>
              <a:rPr lang="en-US" altLang="zh-CN" dirty="0" err="1"/>
              <a:t>CallInst</a:t>
            </a:r>
            <a:r>
              <a:rPr lang="en-US" altLang="zh-CN" dirty="0"/>
              <a:t> </a:t>
            </a:r>
            <a:r>
              <a:rPr lang="zh-CN" altLang="en-US" dirty="0"/>
              <a:t>在继承基类 </a:t>
            </a:r>
            <a:r>
              <a:rPr lang="en-US" altLang="zh-CN" dirty="0"/>
              <a:t>Instruction </a:t>
            </a:r>
            <a:r>
              <a:rPr lang="zh-CN" altLang="en-US" dirty="0"/>
              <a:t>的基础上多了</a:t>
            </a:r>
            <a:r>
              <a:rPr lang="en-US" altLang="zh-CN" dirty="0" err="1"/>
              <a:t>argumentList</a:t>
            </a:r>
            <a:r>
              <a:rPr lang="zh-CN" altLang="en-US" dirty="0"/>
              <a:t>成员变量，用于存入函数调用实参。该类中也对</a:t>
            </a:r>
            <a:r>
              <a:rPr lang="en-US" altLang="zh-CN" dirty="0"/>
              <a:t>Instruction</a:t>
            </a:r>
            <a:r>
              <a:rPr lang="zh-CN" altLang="en-US" dirty="0"/>
              <a:t>基类中</a:t>
            </a:r>
            <a:r>
              <a:rPr lang="en-US" altLang="zh-CN" dirty="0"/>
              <a:t>draw</a:t>
            </a:r>
            <a:r>
              <a:rPr lang="zh-CN" altLang="en-US" dirty="0"/>
              <a:t>方法进行重写。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BF52D-CF84-434E-BA3D-09CAA6AD4C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函数块的中间代码。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BF52D-CF84-434E-BA3D-09CAA6AD4C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AstNode</a:t>
            </a:r>
            <a:r>
              <a:rPr lang="zh-CN" altLang="en-US" dirty="0"/>
              <a:t>只是定义了一个树的结构，其他的属性需要自己定义。在语法分析中许多属性值都是空的，在语义分析中补全。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BF52D-CF84-434E-BA3D-09CAA6AD4C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BF52D-CF84-434E-BA3D-09CAA6AD4C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8C9D-B631-4163-907E-2B2CA6725A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719-B7AE-4254-873C-D95A8C4BE3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8C9D-B631-4163-907E-2B2CA6725A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719-B7AE-4254-873C-D95A8C4BE3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8C9D-B631-4163-907E-2B2CA6725A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719-B7AE-4254-873C-D95A8C4BE3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8C9D-B631-4163-907E-2B2CA6725A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719-B7AE-4254-873C-D95A8C4BE3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8C9D-B631-4163-907E-2B2CA6725A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719-B7AE-4254-873C-D95A8C4BE3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8C9D-B631-4163-907E-2B2CA6725A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719-B7AE-4254-873C-D95A8C4BE3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8C9D-B631-4163-907E-2B2CA6725A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719-B7AE-4254-873C-D95A8C4BE3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8C9D-B631-4163-907E-2B2CA6725A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719-B7AE-4254-873C-D95A8C4BE3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8C9D-B631-4163-907E-2B2CA6725A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719-B7AE-4254-873C-D95A8C4BE3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8C9D-B631-4163-907E-2B2CA6725A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719-B7AE-4254-873C-D95A8C4BE3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8C9D-B631-4163-907E-2B2CA6725A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719-B7AE-4254-873C-D95A8C4BE3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98C9D-B631-4163-907E-2B2CA6725A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82719-B7AE-4254-873C-D95A8C4BE3E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实验课</a:t>
            </a:r>
            <a:r>
              <a:rPr lang="en-US" altLang="zh-CN" b="1" dirty="0"/>
              <a:t>2 </a:t>
            </a:r>
            <a:r>
              <a:rPr lang="zh-CN" altLang="en-US" b="1" dirty="0"/>
              <a:t>语义分析及</a:t>
            </a:r>
            <a:r>
              <a:rPr lang="en-US" altLang="zh-CN" b="1" dirty="0"/>
              <a:t>IR</a:t>
            </a:r>
            <a:r>
              <a:rPr lang="zh-CN" altLang="en-US" b="1" dirty="0"/>
              <a:t>生成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00870"/>
            <a:ext cx="9144000" cy="956930"/>
          </a:xfrm>
        </p:spPr>
        <p:txBody>
          <a:bodyPr/>
          <a:lstStyle/>
          <a:p>
            <a:pPr algn="r"/>
            <a:r>
              <a:rPr lang="zh-CN" altLang="en-US" dirty="0"/>
              <a:t>助教：章俊文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代码框架理解 符号表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8471" y="1690688"/>
            <a:ext cx="2581294" cy="8572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71" y="2969907"/>
            <a:ext cx="2495568" cy="1071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42" y="4463440"/>
            <a:ext cx="3938616" cy="75248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26692" y="3104535"/>
            <a:ext cx="3938616" cy="648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841" y="5167311"/>
            <a:ext cx="3790978" cy="111919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41958" y="1538017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符号表里的一条记录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748115" y="290407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一个作用域内的符号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665523" y="4327115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整个程序的符号表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393" y="2788873"/>
            <a:ext cx="5591216" cy="139542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958" y="5192935"/>
            <a:ext cx="5186400" cy="111443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8845" y="1574906"/>
            <a:ext cx="6734224" cy="67628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5019" y="4640515"/>
            <a:ext cx="3490938" cy="4953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代码框架理解 </a:t>
            </a:r>
            <a:r>
              <a:rPr lang="en-US" altLang="zh-CN" dirty="0"/>
              <a:t>Analyzer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456" y="2235985"/>
            <a:ext cx="4648234" cy="23860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036" y="2448764"/>
            <a:ext cx="2376505" cy="12525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需要完善的部分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349" y="2513125"/>
            <a:ext cx="5686739" cy="22112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61" y="970966"/>
            <a:ext cx="5131749" cy="51673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r>
              <a:rPr lang="en-US" altLang="zh-CN" dirty="0"/>
              <a:t> 1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4800" y="1864360"/>
            <a:ext cx="11331575" cy="45808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r>
              <a:rPr lang="en-US" altLang="zh-CN" dirty="0"/>
              <a:t> 2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7800" y="1474470"/>
            <a:ext cx="11176000" cy="45789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15436" y="1964485"/>
            <a:ext cx="648339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600" dirty="0"/>
              <a:t>结 束</a:t>
            </a:r>
            <a:endParaRPr lang="zh-CN" altLang="en-US" sz="1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实验</a:t>
            </a:r>
            <a:r>
              <a:rPr lang="en-US" altLang="zh-CN" b="1" dirty="0"/>
              <a:t>2</a:t>
            </a:r>
            <a:r>
              <a:rPr lang="zh-CN" altLang="en-US" dirty="0"/>
              <a:t>语义分析及</a:t>
            </a:r>
            <a:r>
              <a:rPr lang="en-US" altLang="zh-CN" dirty="0"/>
              <a:t>IR</a:t>
            </a:r>
            <a:r>
              <a:rPr lang="zh-CN" altLang="en-US" dirty="0"/>
              <a:t>生成</a:t>
            </a:r>
            <a:r>
              <a:rPr lang="en-US" altLang="zh-CN" dirty="0"/>
              <a:t>——</a:t>
            </a:r>
            <a:r>
              <a:rPr lang="zh-CN" altLang="en-US" dirty="0"/>
              <a:t>主要</a:t>
            </a:r>
            <a:r>
              <a:rPr lang="zh-CN" altLang="en-US" b="1" dirty="0"/>
              <a:t>任务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输入：语法分析树</a:t>
            </a:r>
            <a:endParaRPr lang="en-US" altLang="zh-CN" dirty="0"/>
          </a:p>
          <a:p>
            <a:r>
              <a:rPr lang="zh-CN" altLang="en-US" dirty="0">
                <a:sym typeface="Wingdings" panose="05000000000000000000" pitchFamily="2" charset="2"/>
              </a:rPr>
              <a:t>处理过程：递归遍历语法树，插入语义动作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10543" b="32635"/>
          <a:stretch>
            <a:fillRect/>
          </a:stretch>
        </p:blipFill>
        <p:spPr>
          <a:xfrm>
            <a:off x="1132133" y="2955577"/>
            <a:ext cx="8290781" cy="3537298"/>
          </a:xfrm>
          <a:prstGeom prst="rect">
            <a:avLst/>
          </a:prstGeom>
        </p:spPr>
      </p:pic>
      <p:sp>
        <p:nvSpPr>
          <p:cNvPr id="5" name="乘号 4"/>
          <p:cNvSpPr/>
          <p:nvPr/>
        </p:nvSpPr>
        <p:spPr>
          <a:xfrm>
            <a:off x="3168982" y="5587897"/>
            <a:ext cx="137773" cy="233567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实验</a:t>
            </a:r>
            <a:r>
              <a:rPr lang="en-US" altLang="zh-CN" b="1" dirty="0"/>
              <a:t>2</a:t>
            </a:r>
            <a:r>
              <a:rPr lang="zh-CN" altLang="en-US" dirty="0"/>
              <a:t>语义分析及</a:t>
            </a:r>
            <a:r>
              <a:rPr lang="en-US" altLang="zh-CN" dirty="0"/>
              <a:t>IR</a:t>
            </a:r>
            <a:r>
              <a:rPr lang="zh-CN" altLang="en-US" dirty="0"/>
              <a:t>生成</a:t>
            </a:r>
            <a:r>
              <a:rPr lang="en-US" altLang="zh-CN" dirty="0"/>
              <a:t>——</a:t>
            </a:r>
            <a:r>
              <a:rPr lang="zh-CN" altLang="en-US" dirty="0"/>
              <a:t>主要</a:t>
            </a:r>
            <a:r>
              <a:rPr lang="zh-CN" altLang="en-US" b="1" dirty="0"/>
              <a:t>任务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Wingdings" panose="05000000000000000000" pitchFamily="2" charset="2"/>
              </a:rPr>
              <a:t>递归遍历语法树，插入语义动作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（</a:t>
            </a:r>
            <a:r>
              <a:rPr lang="en-US" altLang="zh-CN" dirty="0">
                <a:sym typeface="Wingdings" panose="05000000000000000000" pitchFamily="2" charset="2"/>
              </a:rPr>
              <a:t>1</a:t>
            </a:r>
            <a:r>
              <a:rPr lang="zh-CN" altLang="en-US" dirty="0">
                <a:sym typeface="Wingdings" panose="05000000000000000000" pitchFamily="2" charset="2"/>
              </a:rPr>
              <a:t>）更新语法树属性值（</a:t>
            </a:r>
            <a:r>
              <a:rPr lang="en-US" altLang="zh-CN" dirty="0">
                <a:sym typeface="Wingdings" panose="05000000000000000000" pitchFamily="2" charset="2"/>
              </a:rPr>
              <a:t>L/S</a:t>
            </a:r>
            <a:r>
              <a:rPr lang="zh-CN" altLang="en-US" dirty="0">
                <a:sym typeface="Wingdings" panose="05000000000000000000" pitchFamily="2" charset="2"/>
              </a:rPr>
              <a:t>属性）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（</a:t>
            </a:r>
            <a:r>
              <a:rPr lang="en-US" altLang="zh-CN" dirty="0">
                <a:sym typeface="Wingdings" panose="05000000000000000000" pitchFamily="2" charset="2"/>
              </a:rPr>
              <a:t>2</a:t>
            </a:r>
            <a:r>
              <a:rPr lang="zh-CN" altLang="en-US" dirty="0">
                <a:sym typeface="Wingdings" panose="05000000000000000000" pitchFamily="2" charset="2"/>
              </a:rPr>
              <a:t>）构建</a:t>
            </a:r>
            <a:r>
              <a:rPr lang="zh-CN" altLang="en-US" dirty="0"/>
              <a:t>符号表（来自语法树属性值）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）按序生成中间代码</a:t>
            </a:r>
            <a:r>
              <a:rPr lang="en-US" altLang="zh-CN" dirty="0"/>
              <a:t>IR</a:t>
            </a:r>
            <a:r>
              <a:rPr lang="zh-CN" altLang="en-US" dirty="0"/>
              <a:t>（参考课本</a:t>
            </a:r>
            <a:r>
              <a:rPr lang="zh-CN" altLang="en-US" b="1" dirty="0"/>
              <a:t>第</a:t>
            </a:r>
            <a:r>
              <a:rPr lang="en-US" altLang="zh-CN" b="1" dirty="0"/>
              <a:t>8</a:t>
            </a:r>
            <a:r>
              <a:rPr lang="zh-CN" altLang="en-US" b="1" dirty="0"/>
              <a:t>章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6488" y="1393516"/>
            <a:ext cx="2053355" cy="49970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399" r="359"/>
          <a:stretch>
            <a:fillRect/>
          </a:stretch>
        </p:blipFill>
        <p:spPr>
          <a:xfrm>
            <a:off x="1510235" y="3811671"/>
            <a:ext cx="4908263" cy="25002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IR</a:t>
            </a:r>
            <a:r>
              <a:rPr lang="zh-CN" altLang="en-US" dirty="0"/>
              <a:t>示例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5300" y="1625445"/>
            <a:ext cx="2443180" cy="34623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727" y="1574490"/>
            <a:ext cx="2019315" cy="3448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042" y="1574490"/>
            <a:ext cx="2143141" cy="4862548"/>
          </a:xfrm>
          <a:prstGeom prst="rect">
            <a:avLst/>
          </a:prstGeom>
        </p:spPr>
      </p:pic>
      <p:sp>
        <p:nvSpPr>
          <p:cNvPr id="7" name="箭头: 右 6"/>
          <p:cNvSpPr/>
          <p:nvPr/>
        </p:nvSpPr>
        <p:spPr>
          <a:xfrm>
            <a:off x="4548403" y="3008671"/>
            <a:ext cx="1098871" cy="648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代码框架理解 </a:t>
            </a:r>
            <a:r>
              <a:rPr lang="en-US" altLang="zh-CN" dirty="0"/>
              <a:t>IR</a:t>
            </a:r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967" y="1348538"/>
            <a:ext cx="8586850" cy="189072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81487" y="1868786"/>
            <a:ext cx="622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三地址四元式（操作数</a:t>
            </a:r>
            <a:r>
              <a:rPr lang="en-US" altLang="zh-CN" dirty="0"/>
              <a:t>1</a:t>
            </a:r>
            <a:r>
              <a:rPr lang="zh-CN" altLang="en-US" dirty="0"/>
              <a:t>，操作数</a:t>
            </a:r>
            <a:r>
              <a:rPr lang="en-US" altLang="zh-CN" dirty="0"/>
              <a:t>2</a:t>
            </a:r>
            <a:r>
              <a:rPr lang="zh-CN" altLang="en-US" dirty="0"/>
              <a:t>，目的操作数，操作符）</a:t>
            </a:r>
            <a:endParaRPr lang="en-US" altLang="zh-CN" dirty="0"/>
          </a:p>
          <a:p>
            <a:r>
              <a:rPr lang="en-US" altLang="zh-CN" dirty="0"/>
              <a:t>b = a + 10 </a:t>
            </a:r>
            <a:r>
              <a:rPr lang="zh-CN" altLang="en-US" dirty="0"/>
              <a:t>可表示为（</a:t>
            </a:r>
            <a:r>
              <a:rPr lang="en-US" altLang="zh-CN" dirty="0"/>
              <a:t>a, 10, b, </a:t>
            </a:r>
            <a:r>
              <a:rPr lang="en-US" altLang="zh-CN" dirty="0" err="1"/>
              <a:t>addi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67" y="3535341"/>
            <a:ext cx="4538696" cy="29575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014571" y="5368413"/>
            <a:ext cx="302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（“</a:t>
            </a:r>
            <a:r>
              <a:rPr lang="en-US" altLang="zh-CN" dirty="0"/>
              <a:t>a</a:t>
            </a:r>
            <a:r>
              <a:rPr lang="zh-CN" altLang="en-US" dirty="0"/>
              <a:t>”，</a:t>
            </a:r>
            <a:r>
              <a:rPr lang="en-US" altLang="zh-CN" dirty="0"/>
              <a:t>Int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（“</a:t>
            </a:r>
            <a:r>
              <a:rPr lang="en-US" altLang="zh-CN" dirty="0"/>
              <a:t>10.1</a:t>
            </a:r>
            <a:r>
              <a:rPr lang="zh-CN" altLang="en-US" dirty="0"/>
              <a:t>”，</a:t>
            </a:r>
            <a:r>
              <a:rPr lang="en-US" altLang="zh-CN" dirty="0" err="1"/>
              <a:t>FloatLiteral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622" y="3167532"/>
            <a:ext cx="5191163" cy="198597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7" y="3044799"/>
            <a:ext cx="2019315" cy="34480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8019" y="1630326"/>
            <a:ext cx="2143141" cy="48625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77" y="1348538"/>
            <a:ext cx="8586850" cy="189072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22497" y="1868786"/>
            <a:ext cx="622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三地址四元式（操作数</a:t>
            </a:r>
            <a:r>
              <a:rPr lang="en-US" altLang="zh-CN" dirty="0"/>
              <a:t>1</a:t>
            </a:r>
            <a:r>
              <a:rPr lang="zh-CN" altLang="en-US" dirty="0"/>
              <a:t>，操作数</a:t>
            </a:r>
            <a:r>
              <a:rPr lang="en-US" altLang="zh-CN" dirty="0"/>
              <a:t>2</a:t>
            </a:r>
            <a:r>
              <a:rPr lang="zh-CN" altLang="en-US" dirty="0"/>
              <a:t>，目的操作数，操作符）</a:t>
            </a:r>
            <a:endParaRPr lang="en-US" altLang="zh-CN" dirty="0"/>
          </a:p>
          <a:p>
            <a:r>
              <a:rPr lang="en-US" altLang="zh-CN" dirty="0"/>
              <a:t>b = a + 10 </a:t>
            </a:r>
            <a:r>
              <a:rPr lang="zh-CN" altLang="en-US" dirty="0"/>
              <a:t>可表示为（</a:t>
            </a:r>
            <a:r>
              <a:rPr lang="en-US" altLang="zh-CN" dirty="0"/>
              <a:t>a, 10, b, </a:t>
            </a:r>
            <a:r>
              <a:rPr lang="en-US" altLang="zh-CN" dirty="0" err="1"/>
              <a:t>addi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77" y="3920086"/>
            <a:ext cx="7258103" cy="12477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7" y="3044799"/>
            <a:ext cx="2019315" cy="34480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019" y="1630326"/>
            <a:ext cx="2143141" cy="486254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244193" y="2864446"/>
            <a:ext cx="1710813" cy="2890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237315" y="1848779"/>
            <a:ext cx="1710813" cy="2890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代码框架理解 </a:t>
            </a:r>
            <a:r>
              <a:rPr lang="en-US" altLang="zh-CN" dirty="0"/>
              <a:t>IR</a:t>
            </a:r>
            <a:r>
              <a:rPr lang="zh-CN" altLang="en-US" dirty="0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4206" y="1798296"/>
            <a:ext cx="6772325" cy="2376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7" y="3044799"/>
            <a:ext cx="2019315" cy="3448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019" y="1630326"/>
            <a:ext cx="2143141" cy="48625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62475" y="5129797"/>
            <a:ext cx="1710813" cy="12945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162475" y="3044799"/>
            <a:ext cx="1710813" cy="18457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115572" y="1626701"/>
            <a:ext cx="1871762" cy="37771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代码框架理解 </a:t>
            </a:r>
            <a:r>
              <a:rPr lang="en-US" altLang="zh-CN" dirty="0"/>
              <a:t>IR</a:t>
            </a:r>
            <a:r>
              <a:rPr lang="zh-CN" altLang="en-US" dirty="0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583" y="2116228"/>
            <a:ext cx="4157693" cy="30384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7" y="3044799"/>
            <a:ext cx="2019315" cy="3448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019" y="1630326"/>
            <a:ext cx="2143141" cy="4862548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代码框架理解 </a:t>
            </a:r>
            <a:r>
              <a:rPr lang="en-US" altLang="zh-CN" dirty="0"/>
              <a:t>IR</a:t>
            </a:r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49" y="3044799"/>
            <a:ext cx="2444708" cy="34628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回顾语法树结构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4403" y="1582037"/>
            <a:ext cx="9425056" cy="5062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493" y="3587299"/>
            <a:ext cx="3491716" cy="10520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684" y="2907600"/>
            <a:ext cx="2790810" cy="2511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493" y="5142553"/>
            <a:ext cx="4094066" cy="33295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53668" y="9611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abstract_syntax_tree.h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PP_MARK_KEY" val="0f6dfcd2-4a69-462a-96c7-2717e045a088"/>
  <p:tag name="COMMONDATA" val="eyJoZGlkIjoiNDZiNTNiNmM2NTU3M2M4MjYzNzk1NjlmYWJjOTY5Y2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</Words>
  <Application>WPS 演示</Application>
  <PresentationFormat>宽屏</PresentationFormat>
  <Paragraphs>61</Paragraphs>
  <Slides>15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宋体</vt:lpstr>
      <vt:lpstr>Wingdings</vt:lpstr>
      <vt:lpstr>等线 Light</vt:lpstr>
      <vt:lpstr>等线</vt:lpstr>
      <vt:lpstr>微软雅黑</vt:lpstr>
      <vt:lpstr>Arial Unicode MS</vt:lpstr>
      <vt:lpstr>Calibri</vt:lpstr>
      <vt:lpstr>Office 主题​​</vt:lpstr>
      <vt:lpstr>实验课2 语义分析及IR生成</vt:lpstr>
      <vt:lpstr>实验2语义分析及IR生成——主要任务</vt:lpstr>
      <vt:lpstr>实验2语义分析及IR生成——主要任务</vt:lpstr>
      <vt:lpstr>IR示例</vt:lpstr>
      <vt:lpstr>代码框架理解 IR </vt:lpstr>
      <vt:lpstr>代码框架理解 IR </vt:lpstr>
      <vt:lpstr>代码框架理解 IR </vt:lpstr>
      <vt:lpstr>代码框架理解 IR </vt:lpstr>
      <vt:lpstr>回顾语法树结构</vt:lpstr>
      <vt:lpstr>代码框架理解 符号表</vt:lpstr>
      <vt:lpstr>代码框架理解 Analyzer</vt:lpstr>
      <vt:lpstr>需要完善的部分</vt:lpstr>
      <vt:lpstr>示例</vt:lpstr>
      <vt:lpstr>示例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June</dc:creator>
  <cp:lastModifiedBy>June文</cp:lastModifiedBy>
  <cp:revision>36</cp:revision>
  <dcterms:created xsi:type="dcterms:W3CDTF">2023-05-03T05:05:00Z</dcterms:created>
  <dcterms:modified xsi:type="dcterms:W3CDTF">2023-05-20T06:37:29Z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CBFE43F3BFC0466E9385A1494662FC89</vt:lpwstr>
  </property>
  <property fmtid="{D5CDD505-2E9C-101B-9397-08002B2CF9AE}" pid="3" name="KSOProductBuildVer">
    <vt:lpwstr>2052-11.1.0.13703</vt:lpwstr>
  </property>
</Properties>
</file>